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4" r:id="rId5"/>
    <p:sldId id="265" r:id="rId6"/>
    <p:sldId id="258" r:id="rId7"/>
    <p:sldId id="266" r:id="rId8"/>
    <p:sldId id="267" r:id="rId9"/>
    <p:sldId id="268" r:id="rId10"/>
    <p:sldId id="259" r:id="rId11"/>
    <p:sldId id="270" r:id="rId12"/>
    <p:sldId id="269" r:id="rId13"/>
    <p:sldId id="260" r:id="rId14"/>
    <p:sldId id="271" r:id="rId15"/>
    <p:sldId id="261" r:id="rId16"/>
    <p:sldId id="272" r:id="rId17"/>
    <p:sldId id="273" r:id="rId18"/>
    <p:sldId id="274" r:id="rId19"/>
    <p:sldId id="275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76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0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1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785795"/>
            <a:ext cx="7772400" cy="1571635"/>
          </a:xfrm>
        </p:spPr>
        <p:txBody>
          <a:bodyPr/>
          <a:lstStyle/>
          <a:p>
            <a:r>
              <a:rPr lang="ru-RU" dirty="0" smtClean="0"/>
              <a:t>Понедельник начинается с книг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1538" y="2000240"/>
            <a:ext cx="7072362" cy="3638560"/>
          </a:xfrm>
        </p:spPr>
        <p:txBody>
          <a:bodyPr>
            <a:normAutofit fontScale="70000" lnSpcReduction="20000"/>
          </a:bodyPr>
          <a:lstStyle/>
          <a:p>
            <a:r>
              <a:rPr lang="ru-RU" sz="2800" i="1" dirty="0" smtClean="0"/>
              <a:t>нон-фикшн для подростков</a:t>
            </a:r>
          </a:p>
          <a:p>
            <a:pPr algn="l"/>
            <a:r>
              <a:rPr lang="ru-RU" sz="3600" dirty="0" smtClean="0"/>
              <a:t>Нон-фикшн – термин, обозначающий все произведения нехудожественной, прикладной литературы</a:t>
            </a:r>
            <a:r>
              <a:rPr lang="ru-RU" dirty="0" smtClean="0"/>
              <a:t>.</a:t>
            </a:r>
          </a:p>
          <a:p>
            <a:pPr algn="just"/>
            <a:r>
              <a:rPr lang="ru-RU" dirty="0" smtClean="0"/>
              <a:t>Произведения категории нон-фикшн основаны не на вымысле, а на фактах. В связи с этим в категорию нон-фикшн попадает широкий спектр книжной продукции, включая кулинарные книги, мемуары, эссе, энциклопедии и словари, научно-популярную литературу, книги по психологии и личностному росту, философию и многое другое.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200" dirty="0" smtClean="0"/>
              <a:t>Загадки Вселенной</a:t>
            </a:r>
            <a:endParaRPr lang="ru-RU" sz="2200" dirty="0"/>
          </a:p>
        </p:txBody>
      </p:sp>
      <p:pic>
        <p:nvPicPr>
          <p:cNvPr id="8" name="Содержимое 7" descr="6646da437996930181907b0a2e471519.jpg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75050" y="364994"/>
            <a:ext cx="5111750" cy="5669224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Каролина </a:t>
            </a:r>
            <a:r>
              <a:rPr lang="ru-RU" sz="2000" dirty="0" err="1" smtClean="0"/>
              <a:t>Бонковска</a:t>
            </a:r>
            <a:r>
              <a:rPr lang="ru-RU" sz="2000" dirty="0" smtClean="0"/>
              <a:t>, </a:t>
            </a:r>
          </a:p>
          <a:p>
            <a:r>
              <a:rPr lang="ru-RU" sz="2000" dirty="0" smtClean="0"/>
              <a:t>Ася </a:t>
            </a:r>
            <a:r>
              <a:rPr lang="ru-RU" sz="2000" dirty="0" err="1" smtClean="0"/>
              <a:t>Гвис</a:t>
            </a:r>
            <a:endParaRPr lang="ru-RU" sz="2000" dirty="0" smtClean="0"/>
          </a:p>
          <a:p>
            <a:r>
              <a:rPr lang="ru-RU" sz="2000" b="1" dirty="0" smtClean="0"/>
              <a:t>Манн, Иванов и Фербер</a:t>
            </a:r>
          </a:p>
          <a:p>
            <a:endParaRPr lang="ru-RU" sz="2000" b="1" dirty="0"/>
          </a:p>
        </p:txBody>
      </p:sp>
      <p:pic>
        <p:nvPicPr>
          <p:cNvPr id="5" name="Picture 2" descr="https://yt3.ggpht.com/a/AATXAJwsnq4kl7xlu3jQB-8Yqa0IBBCnHaLWcynRDuo0=s900-c-k-c0xffffffff-no-rj-m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72528" y="6286520"/>
            <a:ext cx="487335" cy="487335"/>
          </a:xfrm>
          <a:prstGeom prst="rect">
            <a:avLst/>
          </a:prstGeom>
          <a:noFill/>
        </p:spPr>
      </p:pic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14346" y="2714620"/>
            <a:ext cx="6000791" cy="4503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0"/>
            <a:ext cx="9144000" cy="6789659"/>
            <a:chOff x="-96452" y="-3073"/>
            <a:chExt cx="5082402" cy="6789659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142844" y="142852"/>
              <a:ext cx="4714908" cy="6643734"/>
            </a:xfrm>
            <a:prstGeom prst="rect">
              <a:avLst/>
            </a:pr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 rot="21435285">
              <a:off x="205136" y="-3073"/>
              <a:ext cx="4780814" cy="6693675"/>
            </a:xfrm>
            <a:prstGeom prst="rect">
              <a:avLst/>
            </a:prstGeom>
            <a:noFill/>
            <a:ln w="952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 rot="21395135">
              <a:off x="-96452" y="205761"/>
              <a:ext cx="5035872" cy="6508053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714348" y="357166"/>
            <a:ext cx="8072494" cy="5929354"/>
            <a:chOff x="1500166" y="1285859"/>
            <a:chExt cx="4643470" cy="3238523"/>
          </a:xfrm>
        </p:grpSpPr>
        <p:pic>
          <p:nvPicPr>
            <p:cNvPr id="2" name="Рисунок 1" descr="IMG_20210827_113211.jpg"/>
            <p:cNvPicPr>
              <a:picLocks noChangeAspect="1"/>
            </p:cNvPicPr>
            <p:nvPr/>
          </p:nvPicPr>
          <p:blipFill>
            <a:blip r:embed="rId2" cstate="print"/>
            <a:srcRect l="14487" t="22823" r="21768" b="17251"/>
            <a:stretch>
              <a:fillRect/>
            </a:stretch>
          </p:blipFill>
          <p:spPr>
            <a:xfrm rot="5400000">
              <a:off x="1023912" y="1762113"/>
              <a:ext cx="3238523" cy="2286016"/>
            </a:xfrm>
            <a:prstGeom prst="rect">
              <a:avLst/>
            </a:prstGeom>
          </p:spPr>
        </p:pic>
        <p:pic>
          <p:nvPicPr>
            <p:cNvPr id="3" name="Рисунок 2" descr="IMG_20210827_113215.jpg"/>
            <p:cNvPicPr>
              <a:picLocks noChangeAspect="1"/>
            </p:cNvPicPr>
            <p:nvPr/>
          </p:nvPicPr>
          <p:blipFill>
            <a:blip r:embed="rId3" cstate="print"/>
            <a:srcRect l="15936" t="15105" r="17422" b="19294"/>
            <a:stretch>
              <a:fillRect/>
            </a:stretch>
          </p:blipFill>
          <p:spPr>
            <a:xfrm rot="5400000">
              <a:off x="3370161" y="1701882"/>
              <a:ext cx="3189496" cy="235745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niga-zagadki-vselennoi-foto-mif-9874-02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kniga-zagadki-vselennoi-foto-mif-9874-0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5602" name="Picture 2" descr="https://img.labirint.ru/rcimg/5d751bd93158bb2528cf0e20786e5c2d/960x540/comments_pic/2111/origin_2_d7836ddc9a9229a11873372ecb28dfa3.jpg?161621917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88161"/>
            <a:ext cx="9144000" cy="66816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584314"/>
          </a:xfrm>
        </p:spPr>
        <p:txBody>
          <a:bodyPr>
            <a:noAutofit/>
          </a:bodyPr>
          <a:lstStyle/>
          <a:p>
            <a:r>
              <a:rPr lang="ru-RU" sz="2200" dirty="0" err="1" smtClean="0"/>
              <a:t>Рацио</a:t>
            </a:r>
            <a:r>
              <a:rPr lang="ru-RU" sz="2200" dirty="0" smtClean="0"/>
              <a:t>! Нормальные объяснения «аномальных» событий</a:t>
            </a:r>
            <a:endParaRPr lang="ru-RU" sz="22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785926"/>
            <a:ext cx="3008313" cy="4340237"/>
          </a:xfrm>
        </p:spPr>
        <p:txBody>
          <a:bodyPr>
            <a:normAutofit/>
          </a:bodyPr>
          <a:lstStyle/>
          <a:p>
            <a:r>
              <a:rPr lang="ru-RU" sz="2000" dirty="0" err="1" smtClean="0"/>
              <a:t>Кэтрин</a:t>
            </a:r>
            <a:r>
              <a:rPr lang="ru-RU" sz="2000" dirty="0" smtClean="0"/>
              <a:t> </a:t>
            </a:r>
            <a:r>
              <a:rPr lang="ru-RU" sz="2000" dirty="0" err="1" smtClean="0"/>
              <a:t>Халик</a:t>
            </a:r>
            <a:endParaRPr lang="ru-RU" sz="2000" dirty="0" smtClean="0"/>
          </a:p>
          <a:p>
            <a:r>
              <a:rPr lang="ru-RU" sz="2000" b="1" dirty="0" smtClean="0"/>
              <a:t>Манн, Иванов и Фербер</a:t>
            </a:r>
          </a:p>
          <a:p>
            <a:endParaRPr lang="ru-RU" sz="2000" dirty="0"/>
          </a:p>
        </p:txBody>
      </p:sp>
      <p:pic>
        <p:nvPicPr>
          <p:cNvPr id="5" name="Picture 2" descr="https://uacbs.rh.muzkult.ru/media/2019/11/29/1264835863/12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72528" y="6286520"/>
            <a:ext cx="471474" cy="469603"/>
          </a:xfrm>
          <a:prstGeom prst="rect">
            <a:avLst/>
          </a:prstGeom>
          <a:noFill/>
        </p:spPr>
      </p:pic>
      <p:pic>
        <p:nvPicPr>
          <p:cNvPr id="2052" name="Picture 4" descr="https://img2.labirint.ru/rcimg/6029af0760353bc9032b778a1d45d893/1920x1080/books76/750006/ph_001.jpg?159489870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71934" y="214290"/>
            <a:ext cx="4896349" cy="54292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0"/>
            <a:ext cx="8858280" cy="6789659"/>
            <a:chOff x="-96452" y="-3073"/>
            <a:chExt cx="5082402" cy="6789659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142844" y="142852"/>
              <a:ext cx="4714908" cy="6643734"/>
            </a:xfrm>
            <a:prstGeom prst="rect">
              <a:avLst/>
            </a:pr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 rot="21435285">
              <a:off x="205136" y="-3073"/>
              <a:ext cx="4780814" cy="6693675"/>
            </a:xfrm>
            <a:prstGeom prst="rect">
              <a:avLst/>
            </a:prstGeom>
            <a:noFill/>
            <a:ln w="952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 rot="21395135">
              <a:off x="-96452" y="205761"/>
              <a:ext cx="5035872" cy="6508053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 l="19844" t="12844" r="16656" b="17685"/>
          <a:stretch>
            <a:fillRect/>
          </a:stretch>
        </p:blipFill>
        <p:spPr bwMode="auto">
          <a:xfrm rot="20845073">
            <a:off x="51550" y="-317271"/>
            <a:ext cx="7429552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3" name="Picture 5" descr="https://img2.labirint.ru/rcimg/89d64a1dd0f0b83e916bca88569a9d8b/1920x1080/books76/750006/ph_06.jpg?15948987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785926"/>
            <a:ext cx="6795805" cy="4151283"/>
          </a:xfrm>
          <a:prstGeom prst="rect">
            <a:avLst/>
          </a:prstGeom>
          <a:noFill/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/>
          <a:srcRect l="19004" t="12808" r="16656" b="10629"/>
          <a:stretch>
            <a:fillRect/>
          </a:stretch>
        </p:blipFill>
        <p:spPr bwMode="auto">
          <a:xfrm rot="226551">
            <a:off x="2349946" y="3208442"/>
            <a:ext cx="6461771" cy="4325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200" dirty="0" smtClean="0"/>
              <a:t>С востока на запад: путешествие письма в бутылке</a:t>
            </a:r>
            <a:endParaRPr lang="ru-RU" sz="22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Марина </a:t>
            </a:r>
            <a:r>
              <a:rPr lang="ru-RU" sz="2000" dirty="0" err="1" smtClean="0"/>
              <a:t>Бабанская</a:t>
            </a:r>
            <a:endParaRPr lang="ru-RU" sz="2000" dirty="0" smtClean="0"/>
          </a:p>
          <a:p>
            <a:r>
              <a:rPr lang="ru-RU" sz="2000" b="1" dirty="0" err="1" smtClean="0"/>
              <a:t>КомпасГид</a:t>
            </a:r>
            <a:endParaRPr lang="ru-RU" sz="2000" b="1" dirty="0"/>
          </a:p>
        </p:txBody>
      </p:sp>
      <p:pic>
        <p:nvPicPr>
          <p:cNvPr id="5" name="Picture 2" descr="https://yt3.ggpht.com/a/AATXAJwsnq4kl7xlu3jQB-8Yqa0IBBCnHaLWcynRDuo0=s900-c-k-c0xffffffff-no-rj-m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72528" y="6286520"/>
            <a:ext cx="487335" cy="487335"/>
          </a:xfrm>
          <a:prstGeom prst="rect">
            <a:avLst/>
          </a:prstGeom>
          <a:noFill/>
        </p:spPr>
      </p:pic>
      <p:pic>
        <p:nvPicPr>
          <p:cNvPr id="1026" name="Picture 2" descr="https://img1.labirint.ru/rcimg/717fc2f296bb6b4195ca11fb0d532aa6/1920x1080/books69/680519/ph_001.jpg?157530426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48716" y="0"/>
            <a:ext cx="4995284" cy="61515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0"/>
            <a:ext cx="5500694" cy="6789659"/>
            <a:chOff x="-96452" y="-3073"/>
            <a:chExt cx="5082402" cy="6789659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142844" y="142852"/>
              <a:ext cx="4714908" cy="6643734"/>
            </a:xfrm>
            <a:prstGeom prst="rect">
              <a:avLst/>
            </a:pr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 rot="21435285">
              <a:off x="205136" y="-3073"/>
              <a:ext cx="4780814" cy="6693675"/>
            </a:xfrm>
            <a:prstGeom prst="rect">
              <a:avLst/>
            </a:prstGeom>
            <a:noFill/>
            <a:ln w="952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 rot="21395135">
              <a:off x="-96452" y="205761"/>
              <a:ext cx="5035872" cy="6508053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" name="Рисунок 1" descr="IMG_20210827_113703.jpg"/>
          <p:cNvPicPr>
            <a:picLocks noChangeAspect="1"/>
          </p:cNvPicPr>
          <p:nvPr/>
        </p:nvPicPr>
        <p:blipFill>
          <a:blip r:embed="rId2" cstate="print"/>
          <a:srcRect l="8088" t="11817" r="20596" b="16532"/>
          <a:stretch>
            <a:fillRect/>
          </a:stretch>
        </p:blipFill>
        <p:spPr>
          <a:xfrm rot="5132749">
            <a:off x="-71135" y="1384191"/>
            <a:ext cx="5871210" cy="44291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4"/>
          <p:cNvGrpSpPr/>
          <p:nvPr/>
        </p:nvGrpSpPr>
        <p:grpSpPr>
          <a:xfrm>
            <a:off x="392877" y="892951"/>
            <a:ext cx="8358246" cy="5072098"/>
            <a:chOff x="-96452" y="-3073"/>
            <a:chExt cx="5082402" cy="6789659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142844" y="142852"/>
              <a:ext cx="4714908" cy="6643734"/>
            </a:xfrm>
            <a:prstGeom prst="rect">
              <a:avLst/>
            </a:pr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 rot="21435285">
              <a:off x="205136" y="-3073"/>
              <a:ext cx="4780814" cy="6693675"/>
            </a:xfrm>
            <a:prstGeom prst="rect">
              <a:avLst/>
            </a:prstGeom>
            <a:noFill/>
            <a:ln w="952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 rot="21395135">
              <a:off x="-96452" y="205761"/>
              <a:ext cx="5035872" cy="6508053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9" name="Рисунок 8" descr="IMG_20210827_162226.jpg"/>
          <p:cNvPicPr>
            <a:picLocks noChangeAspect="1"/>
          </p:cNvPicPr>
          <p:nvPr/>
        </p:nvPicPr>
        <p:blipFill>
          <a:blip r:embed="rId2" cstate="print"/>
          <a:srcRect l="31228" t="57292" r="7763" b="8333"/>
          <a:stretch>
            <a:fillRect/>
          </a:stretch>
        </p:blipFill>
        <p:spPr>
          <a:xfrm rot="10515177">
            <a:off x="349890" y="1642723"/>
            <a:ext cx="8444221" cy="35725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4"/>
          <p:cNvGrpSpPr/>
          <p:nvPr/>
        </p:nvGrpSpPr>
        <p:grpSpPr>
          <a:xfrm>
            <a:off x="4786314" y="1214422"/>
            <a:ext cx="4357686" cy="3571900"/>
            <a:chOff x="-96452" y="-3073"/>
            <a:chExt cx="5082402" cy="6789659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142844" y="142852"/>
              <a:ext cx="4714908" cy="6643734"/>
            </a:xfrm>
            <a:prstGeom prst="rect">
              <a:avLst/>
            </a:pr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/>
            <p:cNvSpPr/>
            <p:nvPr/>
          </p:nvSpPr>
          <p:spPr>
            <a:xfrm rot="21435285">
              <a:off x="205136" y="-3073"/>
              <a:ext cx="4780814" cy="6693675"/>
            </a:xfrm>
            <a:prstGeom prst="rect">
              <a:avLst/>
            </a:prstGeom>
            <a:noFill/>
            <a:ln w="952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/>
            <p:cNvSpPr/>
            <p:nvPr/>
          </p:nvSpPr>
          <p:spPr>
            <a:xfrm rot="21395135">
              <a:off x="-96452" y="205761"/>
              <a:ext cx="5035872" cy="6508053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" name="Группа 4"/>
          <p:cNvGrpSpPr/>
          <p:nvPr/>
        </p:nvGrpSpPr>
        <p:grpSpPr>
          <a:xfrm>
            <a:off x="500034" y="357166"/>
            <a:ext cx="3929090" cy="6143668"/>
            <a:chOff x="-96452" y="-3073"/>
            <a:chExt cx="5082402" cy="6789659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142844" y="142852"/>
              <a:ext cx="4714908" cy="6643734"/>
            </a:xfrm>
            <a:prstGeom prst="rect">
              <a:avLst/>
            </a:pr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 rot="21435285">
              <a:off x="205136" y="-3073"/>
              <a:ext cx="4780814" cy="6693675"/>
            </a:xfrm>
            <a:prstGeom prst="rect">
              <a:avLst/>
            </a:prstGeom>
            <a:noFill/>
            <a:ln w="952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 rot="21395135">
              <a:off x="-96452" y="205761"/>
              <a:ext cx="5035872" cy="6508053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0" name="Рисунок 9" descr="IMG_20210827_162245.jpg"/>
          <p:cNvPicPr>
            <a:picLocks noChangeAspect="1"/>
          </p:cNvPicPr>
          <p:nvPr/>
        </p:nvPicPr>
        <p:blipFill>
          <a:blip r:embed="rId2" cstate="print"/>
          <a:srcRect l="3354" t="23854" r="7059" b="10520"/>
          <a:stretch>
            <a:fillRect/>
          </a:stretch>
        </p:blipFill>
        <p:spPr>
          <a:xfrm rot="5175687">
            <a:off x="-484583" y="1841729"/>
            <a:ext cx="5842973" cy="3213843"/>
          </a:xfrm>
          <a:prstGeom prst="rect">
            <a:avLst/>
          </a:prstGeom>
        </p:spPr>
      </p:pic>
      <p:pic>
        <p:nvPicPr>
          <p:cNvPr id="11" name="Рисунок 10" descr="IMG_20210827_162332.jpg"/>
          <p:cNvPicPr>
            <a:picLocks noChangeAspect="1"/>
          </p:cNvPicPr>
          <p:nvPr/>
        </p:nvPicPr>
        <p:blipFill>
          <a:blip r:embed="rId3" cstate="print"/>
          <a:srcRect l="20904" t="21667" r="22781" b="15833"/>
          <a:stretch>
            <a:fillRect/>
          </a:stretch>
        </p:blipFill>
        <p:spPr>
          <a:xfrm rot="10970947">
            <a:off x="5076703" y="1449446"/>
            <a:ext cx="3786214" cy="31551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4"/>
          <p:cNvGrpSpPr/>
          <p:nvPr/>
        </p:nvGrpSpPr>
        <p:grpSpPr>
          <a:xfrm>
            <a:off x="500034" y="357166"/>
            <a:ext cx="8358246" cy="6143668"/>
            <a:chOff x="-96452" y="-3073"/>
            <a:chExt cx="5082402" cy="6789659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142844" y="142852"/>
              <a:ext cx="4714908" cy="6643734"/>
            </a:xfrm>
            <a:prstGeom prst="rect">
              <a:avLst/>
            </a:pr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 rot="21435285">
              <a:off x="205136" y="-3073"/>
              <a:ext cx="4780814" cy="6693675"/>
            </a:xfrm>
            <a:prstGeom prst="rect">
              <a:avLst/>
            </a:prstGeom>
            <a:noFill/>
            <a:ln w="952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 rot="21395135">
              <a:off x="-96452" y="205761"/>
              <a:ext cx="5035872" cy="6508053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2" name="Рисунок 11" descr="IMG_20210827_162348.jpg"/>
          <p:cNvPicPr>
            <a:picLocks noChangeAspect="1"/>
          </p:cNvPicPr>
          <p:nvPr/>
        </p:nvPicPr>
        <p:blipFill>
          <a:blip r:embed="rId2" cstate="print"/>
          <a:srcRect l="30212" t="19480" r="4869" b="27395"/>
          <a:stretch>
            <a:fillRect/>
          </a:stretch>
        </p:blipFill>
        <p:spPr>
          <a:xfrm rot="10800000">
            <a:off x="571472" y="1071545"/>
            <a:ext cx="8001056" cy="49163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ltdAl7iR5i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00" y="2428868"/>
            <a:ext cx="7929554" cy="39598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200" dirty="0" smtClean="0"/>
              <a:t>Хворые истории от чумы до </a:t>
            </a:r>
            <a:r>
              <a:rPr lang="ru-RU" sz="2200" dirty="0" err="1" smtClean="0"/>
              <a:t>коронавируса</a:t>
            </a:r>
            <a:endParaRPr lang="ru-RU" sz="2200" dirty="0"/>
          </a:p>
        </p:txBody>
      </p:sp>
      <p:pic>
        <p:nvPicPr>
          <p:cNvPr id="10" name="Содержимое 9" descr="6019722948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75050" y="481859"/>
            <a:ext cx="5111750" cy="5435494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000" dirty="0" err="1" smtClean="0"/>
              <a:t>Гося</a:t>
            </a:r>
            <a:r>
              <a:rPr lang="ru-RU" sz="2000" dirty="0" smtClean="0"/>
              <a:t> Кулик, </a:t>
            </a:r>
            <a:r>
              <a:rPr lang="ru-RU" sz="2000" dirty="0" err="1" smtClean="0"/>
              <a:t>Томек</a:t>
            </a:r>
            <a:r>
              <a:rPr lang="ru-RU" sz="2000" dirty="0" smtClean="0"/>
              <a:t> </a:t>
            </a:r>
            <a:r>
              <a:rPr lang="ru-RU" sz="2000" dirty="0" err="1" smtClean="0"/>
              <a:t>Жарнецкий</a:t>
            </a:r>
            <a:endParaRPr lang="ru-RU" sz="2000" dirty="0" smtClean="0"/>
          </a:p>
          <a:p>
            <a:r>
              <a:rPr lang="ru-RU" sz="2000" b="1" dirty="0" smtClean="0"/>
              <a:t>БЕЛАЯ ВОРОНА</a:t>
            </a:r>
          </a:p>
          <a:p>
            <a:endParaRPr lang="ru-RU" sz="2000" dirty="0"/>
          </a:p>
        </p:txBody>
      </p:sp>
      <p:pic>
        <p:nvPicPr>
          <p:cNvPr id="5122" name="Picture 2" descr="https://uacbs.rh.muzkult.ru/media/2019/11/29/1264835863/12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72528" y="6286520"/>
            <a:ext cx="471474" cy="4696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07904" y="548680"/>
            <a:ext cx="4968552" cy="3024336"/>
          </a:xfrm>
        </p:spPr>
        <p:txBody>
          <a:bodyPr>
            <a:normAutofit fontScale="90000"/>
          </a:bodyPr>
          <a:lstStyle/>
          <a:p>
            <a:pPr algn="l"/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800" b="1" i="1" dirty="0" err="1" smtClean="0"/>
              <a:t>Зартайская</a:t>
            </a:r>
            <a:r>
              <a:rPr lang="ru-RU" sz="1800" b="1" i="1" dirty="0" smtClean="0"/>
              <a:t> Ирина «Истории для юных бунтарок»</a:t>
            </a:r>
            <a:br>
              <a:rPr lang="ru-RU" sz="1800" b="1" i="1" dirty="0" smtClean="0"/>
            </a:br>
            <a:r>
              <a:rPr lang="ru-RU" sz="1800" b="1" i="1" dirty="0" smtClean="0"/>
              <a:t>Чуприн Андрей «Истории для юных бунтарей» </a:t>
            </a:r>
            <a:r>
              <a:rPr lang="ru-RU" sz="2000" b="1" dirty="0" smtClean="0"/>
              <a:t>0+</a:t>
            </a:r>
            <a:r>
              <a:rPr lang="ru-RU" sz="1800" b="1" i="1" dirty="0" smtClean="0"/>
              <a:t/>
            </a:r>
            <a:br>
              <a:rPr lang="ru-RU" sz="1800" b="1" i="1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i="1" dirty="0" smtClean="0"/>
              <a:t>Вдохновляющие истории о жизни выдающихся мужчин и женщин: полководцы, ученые, писатели и поэты, художники, дизайнеры и космические первопроходцы. </a:t>
            </a:r>
            <a:r>
              <a:rPr lang="ru-RU" sz="1800" b="1" i="1" dirty="0" smtClean="0"/>
              <a:t/>
            </a:r>
            <a:br>
              <a:rPr lang="ru-RU" sz="1800" b="1" i="1" dirty="0" smtClean="0"/>
            </a:br>
            <a:r>
              <a:rPr lang="ru-RU" sz="1800" b="1" i="1" dirty="0" smtClean="0"/>
              <a:t/>
            </a:r>
            <a:br>
              <a:rPr lang="ru-RU" sz="1800" b="1" i="1" dirty="0" smtClean="0"/>
            </a:br>
            <a:r>
              <a:rPr lang="ru-RU" sz="1800" i="1" dirty="0" smtClean="0"/>
              <a:t>Они жили в разные эпохи, принадлежали к разным национальностям, имели разные профессии, но сумели осуществить своё призвание, опередить время и вписать свои имена в историю человечества. </a:t>
            </a:r>
            <a:br>
              <a:rPr lang="ru-RU" sz="1800" i="1" dirty="0" smtClean="0"/>
            </a:br>
            <a:r>
              <a:rPr lang="ru-RU" sz="1800" i="1" dirty="0" smtClean="0"/>
              <a:t/>
            </a:r>
            <a:br>
              <a:rPr lang="ru-RU" sz="1800" i="1" dirty="0" smtClean="0"/>
            </a:br>
            <a:r>
              <a:rPr lang="ru-RU" sz="1800" i="1" dirty="0" smtClean="0"/>
              <a:t>Каждый из них был самым первым в том или ином деле, каждый из них совершил прорыв и остался в памяти потомков. Как им это удалось? </a:t>
            </a:r>
            <a:endParaRPr lang="ru-RU" sz="1800" i="1" dirty="0"/>
          </a:p>
        </p:txBody>
      </p:sp>
      <p:pic>
        <p:nvPicPr>
          <p:cNvPr id="1027" name="Picture 3" descr="C:\Users\Для сотрудников\Desktop\записная 2508\3266547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32656"/>
            <a:ext cx="2448272" cy="3144241"/>
          </a:xfrm>
          <a:prstGeom prst="rect">
            <a:avLst/>
          </a:prstGeom>
          <a:noFill/>
        </p:spPr>
      </p:pic>
      <p:pic>
        <p:nvPicPr>
          <p:cNvPr id="1028" name="Picture 4" descr="C:\Users\Для сотрудников\Desktop\записная 2508\60217334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645024"/>
            <a:ext cx="2419424" cy="30963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Для сотрудников\Desktop\записная 2508\ZzAhe1CKQV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8544948" cy="64087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8104" y="3429000"/>
            <a:ext cx="3168352" cy="2304256"/>
          </a:xfrm>
        </p:spPr>
        <p:txBody>
          <a:bodyPr>
            <a:normAutofit fontScale="90000"/>
          </a:bodyPr>
          <a:lstStyle/>
          <a:p>
            <a:pPr algn="l"/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800" b="1" i="1" dirty="0" smtClean="0"/>
              <a:t>Книги серии «Уроки жизни» </a:t>
            </a:r>
            <a:r>
              <a:rPr lang="ru-RU" sz="1800" b="1" dirty="0" smtClean="0"/>
              <a:t>6+</a:t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dirty="0" smtClean="0"/>
              <a:t>На примере биографий современников, внёсших вклад в развитие науки, литературы, технологий, искусства, бизнеса, рассказывается какие качества помогают достичь успеха и реализовать себя в жизни. </a:t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Каждая книга — доказательство того, что независимо от стартовых возможностей, великие мечты сбываются. Пока вы не сдаетесь.</a:t>
            </a:r>
            <a:br>
              <a:rPr lang="ru-RU" sz="1800" dirty="0" smtClean="0"/>
            </a:br>
            <a:r>
              <a:rPr lang="ru-RU" sz="1800" dirty="0" smtClean="0"/>
              <a:t> </a:t>
            </a: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 smtClean="0"/>
              <a:t/>
            </a:r>
            <a:br>
              <a:rPr lang="ru-RU" sz="1600" b="1" dirty="0" smtClean="0"/>
            </a:br>
            <a:endParaRPr lang="ru-RU" sz="1600" b="1" dirty="0"/>
          </a:p>
        </p:txBody>
      </p:sp>
      <p:pic>
        <p:nvPicPr>
          <p:cNvPr id="2050" name="Picture 2" descr="C:\Users\Для сотрудников\Desktop\записная 2508\42355206-elena-smeshlivaya-18496012-chemu-ya-mogu-nauchitsya-u-anny-ahmatovo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548680"/>
            <a:ext cx="1848205" cy="2376264"/>
          </a:xfrm>
          <a:prstGeom prst="rect">
            <a:avLst/>
          </a:prstGeom>
          <a:noFill/>
        </p:spPr>
      </p:pic>
      <p:pic>
        <p:nvPicPr>
          <p:cNvPr id="2052" name="Picture 4" descr="C:\Users\Для сотрудников\Desktop\записная 2508\scale_1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548680"/>
            <a:ext cx="1854168" cy="2376263"/>
          </a:xfrm>
          <a:prstGeom prst="rect">
            <a:avLst/>
          </a:prstGeom>
          <a:noFill/>
        </p:spPr>
      </p:pic>
      <p:pic>
        <p:nvPicPr>
          <p:cNvPr id="2053" name="Picture 5" descr="C:\Users\Для сотрудников\Desktop\записная 2508\819fdc85-4131-11eb-ab50-ac1f6b3c02c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548680"/>
            <a:ext cx="1836544" cy="2376264"/>
          </a:xfrm>
          <a:prstGeom prst="rect">
            <a:avLst/>
          </a:prstGeom>
          <a:noFill/>
        </p:spPr>
      </p:pic>
      <p:pic>
        <p:nvPicPr>
          <p:cNvPr id="2055" name="Picture 7" descr="Чему я могу научиться у Стива Джобс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548680"/>
            <a:ext cx="1800200" cy="2376264"/>
          </a:xfrm>
          <a:prstGeom prst="rect">
            <a:avLst/>
          </a:prstGeom>
          <a:noFill/>
        </p:spPr>
      </p:pic>
      <p:pic>
        <p:nvPicPr>
          <p:cNvPr id="2056" name="Picture 8" descr="C:\Users\Для сотрудников\Desktop\записная 2508\14e_uWH3xvA.jpg"/>
          <p:cNvPicPr>
            <a:picLocks noChangeAspect="1" noChangeArrowheads="1"/>
          </p:cNvPicPr>
          <p:nvPr/>
        </p:nvPicPr>
        <p:blipFill>
          <a:blip r:embed="rId6" cstate="print"/>
          <a:srcRect t="58537" r="-2439"/>
          <a:stretch>
            <a:fillRect/>
          </a:stretch>
        </p:blipFill>
        <p:spPr bwMode="auto">
          <a:xfrm>
            <a:off x="467544" y="3573016"/>
            <a:ext cx="4536504" cy="24482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Для сотрудников\Desktop\записная 2508\167116_6750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-1436" b="4540"/>
          <a:stretch>
            <a:fillRect/>
          </a:stretch>
        </p:blipFill>
        <p:spPr bwMode="auto">
          <a:xfrm>
            <a:off x="755576" y="908720"/>
            <a:ext cx="7841671" cy="4752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032" y="116632"/>
            <a:ext cx="4032448" cy="3600400"/>
          </a:xfrm>
        </p:spPr>
        <p:txBody>
          <a:bodyPr>
            <a:normAutofit fontScale="90000"/>
          </a:bodyPr>
          <a:lstStyle/>
          <a:p>
            <a:pPr algn="l"/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i="1" dirty="0" err="1" smtClean="0"/>
              <a:t>Рапопорт</a:t>
            </a:r>
            <a:r>
              <a:rPr lang="ru-RU" sz="1800" b="1" i="1" dirty="0" smtClean="0"/>
              <a:t> Анна</a:t>
            </a:r>
            <a:br>
              <a:rPr lang="ru-RU" sz="1800" b="1" i="1" dirty="0" smtClean="0"/>
            </a:br>
            <a:r>
              <a:rPr lang="en-US" sz="1800" b="1" i="1" dirty="0" smtClean="0"/>
              <a:t>Pro </a:t>
            </a:r>
            <a:r>
              <a:rPr lang="ru-RU" sz="1800" b="1" i="1" dirty="0" smtClean="0"/>
              <a:t>телефон 12+</a:t>
            </a:r>
            <a:br>
              <a:rPr lang="ru-RU" sz="1800" b="1" i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dirty="0" smtClean="0"/>
              <a:t>В книге:</a:t>
            </a:r>
            <a:br>
              <a:rPr lang="ru-RU" sz="1800" dirty="0" smtClean="0"/>
            </a:br>
            <a:r>
              <a:rPr lang="ru-RU" sz="1800" dirty="0" smtClean="0"/>
              <a:t>-</a:t>
            </a:r>
            <a:r>
              <a:rPr lang="ru-RU" sz="1800" b="1" dirty="0" smtClean="0"/>
              <a:t> </a:t>
            </a:r>
            <a:r>
              <a:rPr lang="ru-RU" sz="1800" dirty="0" smtClean="0"/>
              <a:t>ёмкая информация с любопытными и неожиданными фактами из истории телефонной связи от первого аппарата Александра Белла до новейших смартфонов; </a:t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- уникальный визуальный ряд (архивные фотографии и фотографии, сделанные специально для книги в московском «Музее истории телефонов») .</a:t>
            </a:r>
            <a:br>
              <a:rPr lang="ru-RU" sz="1800" dirty="0" smtClean="0"/>
            </a:b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dirty="0" smtClean="0"/>
              <a:t> </a:t>
            </a:r>
            <a:endParaRPr lang="ru-RU" sz="1600" dirty="0"/>
          </a:p>
        </p:txBody>
      </p:sp>
      <p:pic>
        <p:nvPicPr>
          <p:cNvPr id="15362" name="Picture 2" descr="C:\Users\Для сотрудников\Desktop\записная 2508\7643248-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88640"/>
            <a:ext cx="2592288" cy="3456384"/>
          </a:xfrm>
          <a:prstGeom prst="rect">
            <a:avLst/>
          </a:prstGeom>
          <a:noFill/>
        </p:spPr>
      </p:pic>
      <p:pic>
        <p:nvPicPr>
          <p:cNvPr id="15363" name="Picture 3" descr="C:\Users\Для сотрудников\Desktop\записная 2508\origin_8_fdb7a9b1ec5a698fd27a18129f83c8bb.jpg"/>
          <p:cNvPicPr>
            <a:picLocks noChangeAspect="1" noChangeArrowheads="1"/>
          </p:cNvPicPr>
          <p:nvPr/>
        </p:nvPicPr>
        <p:blipFill>
          <a:blip r:embed="rId3" cstate="print"/>
          <a:srcRect t="4517" r="-3448" b="9276"/>
          <a:stretch>
            <a:fillRect/>
          </a:stretch>
        </p:blipFill>
        <p:spPr bwMode="auto">
          <a:xfrm>
            <a:off x="885190" y="3789040"/>
            <a:ext cx="3337115" cy="2780928"/>
          </a:xfrm>
          <a:prstGeom prst="rect">
            <a:avLst/>
          </a:prstGeom>
          <a:noFill/>
        </p:spPr>
      </p:pic>
      <p:pic>
        <p:nvPicPr>
          <p:cNvPr id="15364" name="Picture 4" descr="C:\Users\Для сотрудников\Desktop\записная 2508\scale_1200 (1).jpg"/>
          <p:cNvPicPr>
            <a:picLocks noChangeAspect="1" noChangeArrowheads="1"/>
          </p:cNvPicPr>
          <p:nvPr/>
        </p:nvPicPr>
        <p:blipFill>
          <a:blip r:embed="rId4" cstate="print"/>
          <a:srcRect l="2128" t="21277" r="-2128" b="6383"/>
          <a:stretch>
            <a:fillRect/>
          </a:stretch>
        </p:blipFill>
        <p:spPr bwMode="auto">
          <a:xfrm>
            <a:off x="5004048" y="3789040"/>
            <a:ext cx="3765595" cy="27240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3888" y="620688"/>
            <a:ext cx="5122912" cy="4896544"/>
          </a:xfrm>
        </p:spPr>
        <p:txBody>
          <a:bodyPr>
            <a:normAutofit fontScale="90000"/>
          </a:bodyPr>
          <a:lstStyle/>
          <a:p>
            <a:pPr algn="l"/>
            <a:r>
              <a:rPr lang="ru-RU" sz="1800" b="1" i="1" dirty="0" err="1" smtClean="0"/>
              <a:t>Пэтчин</a:t>
            </a:r>
            <a:r>
              <a:rPr lang="ru-RU" sz="1800" b="1" i="1" dirty="0" smtClean="0"/>
              <a:t> </a:t>
            </a:r>
            <a:r>
              <a:rPr lang="ru-RU" sz="1800" b="1" i="1" dirty="0" err="1" smtClean="0"/>
              <a:t>Джастин</a:t>
            </a:r>
            <a:r>
              <a:rPr lang="ru-RU" sz="1800" b="1" i="1" dirty="0" smtClean="0"/>
              <a:t>, </a:t>
            </a:r>
            <a:r>
              <a:rPr lang="ru-RU" sz="1800" b="1" i="1" dirty="0" err="1" smtClean="0"/>
              <a:t>Хиндуя</a:t>
            </a:r>
            <a:r>
              <a:rPr lang="ru-RU" sz="1800" b="1" i="1" dirty="0" smtClean="0"/>
              <a:t> </a:t>
            </a:r>
            <a:r>
              <a:rPr lang="ru-RU" sz="1800" b="1" i="1" dirty="0" err="1" smtClean="0"/>
              <a:t>Самир</a:t>
            </a:r>
            <a:r>
              <a:rPr lang="ru-RU" sz="1800" b="1" i="1" dirty="0" smtClean="0"/>
              <a:t/>
            </a:r>
            <a:br>
              <a:rPr lang="ru-RU" sz="1800" b="1" i="1" dirty="0" smtClean="0"/>
            </a:br>
            <a:r>
              <a:rPr lang="ru-RU" sz="1800" b="1" i="1" dirty="0" smtClean="0"/>
              <a:t>Написанное останется  </a:t>
            </a:r>
            <a:r>
              <a:rPr lang="ru-RU" sz="1800" b="1" dirty="0" smtClean="0"/>
              <a:t>12+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800" dirty="0" smtClean="0"/>
              <a:t>Информация о том, как обезопасить себя от утечки личных данных и </a:t>
            </a:r>
            <a:r>
              <a:rPr lang="ru-RU" sz="1800" dirty="0" err="1" smtClean="0"/>
              <a:t>кибербуллинга</a:t>
            </a:r>
            <a:r>
              <a:rPr lang="ru-RU" sz="1800" dirty="0" smtClean="0"/>
              <a:t>, как самому вести себя корректно в интернете или помочь попавшим в беду сверстникам. </a:t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Книга поможет подросткам выстроить вокруг себя безопасную здоровую среду, научит проводить время в </a:t>
            </a:r>
            <a:r>
              <a:rPr lang="ru-RU" sz="1800" dirty="0" err="1" smtClean="0"/>
              <a:t>онлайне</a:t>
            </a:r>
            <a:r>
              <a:rPr lang="ru-RU" sz="1800" dirty="0" smtClean="0"/>
              <a:t> продуктивно.</a:t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Она включает десятки реальных историй подростков, которые столкнулись с </a:t>
            </a:r>
            <a:r>
              <a:rPr lang="ru-RU" sz="1800" dirty="0" err="1" smtClean="0"/>
              <a:t>кибербуллингом</a:t>
            </a:r>
            <a:r>
              <a:rPr lang="ru-RU" sz="1800" dirty="0" smtClean="0"/>
              <a:t> и готовы поделиться собственным опытом.</a:t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Книга написана мировыми экспертами в области детской психологии и цифрового поведения. </a:t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/>
          </a:p>
        </p:txBody>
      </p:sp>
      <p:pic>
        <p:nvPicPr>
          <p:cNvPr id="17410" name="Picture 2" descr="C:\Users\Для сотрудников\Desktop\записная 2508\2.00x-thumb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32656"/>
            <a:ext cx="2736304" cy="38515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7944" y="188640"/>
            <a:ext cx="4546848" cy="4608512"/>
          </a:xfrm>
        </p:spPr>
        <p:txBody>
          <a:bodyPr>
            <a:normAutofit/>
          </a:bodyPr>
          <a:lstStyle/>
          <a:p>
            <a:pPr algn="l"/>
            <a:r>
              <a:rPr lang="ru-RU" sz="1600" b="1" i="1" dirty="0" smtClean="0"/>
              <a:t>Пальцев Михаил, </a:t>
            </a:r>
            <a:r>
              <a:rPr lang="ru-RU" sz="1600" b="1" i="1" dirty="0" err="1" smtClean="0"/>
              <a:t>Кветной</a:t>
            </a:r>
            <a:r>
              <a:rPr lang="ru-RU" sz="1600" b="1" i="1" dirty="0" smtClean="0"/>
              <a:t> Игорь</a:t>
            </a:r>
            <a:br>
              <a:rPr lang="ru-RU" sz="1600" b="1" i="1" dirty="0" smtClean="0"/>
            </a:br>
            <a:r>
              <a:rPr lang="ru-RU" sz="1600" b="1" i="1" dirty="0" smtClean="0"/>
              <a:t>Путешествие по миру медицины: от древнейших времен до наших дней. </a:t>
            </a:r>
            <a:r>
              <a:rPr lang="ru-RU" sz="1600" b="1" dirty="0" smtClean="0"/>
              <a:t>12+</a:t>
            </a:r>
            <a:br>
              <a:rPr lang="ru-RU" sz="1600" b="1" dirty="0" smtClean="0"/>
            </a:b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dirty="0" smtClean="0"/>
              <a:t>Авторы — доктора медицинских наук— увлекательно, подробно и доступно рассказывают об истории развития врачевания, тайнах человеческого организма, поиске причин болезней, о создании чудесных лекарств. </a:t>
            </a:r>
            <a:br>
              <a:rPr lang="ru-RU" sz="1600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600" b="1" i="1" dirty="0" smtClean="0"/>
              <a:t/>
            </a:r>
            <a:br>
              <a:rPr lang="ru-RU" sz="1600" b="1" i="1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/>
          </a:p>
        </p:txBody>
      </p:sp>
      <p:pic>
        <p:nvPicPr>
          <p:cNvPr id="18434" name="Picture 2" descr="C:\Users\Для сотрудников\Desktop\записная 2508\2780389_detai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3211556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3928" y="476672"/>
            <a:ext cx="4968552" cy="3645024"/>
          </a:xfrm>
        </p:spPr>
        <p:txBody>
          <a:bodyPr>
            <a:normAutofit fontScale="90000"/>
          </a:bodyPr>
          <a:lstStyle/>
          <a:p>
            <a:pPr algn="l"/>
            <a:r>
              <a:rPr lang="ru-RU" sz="1600" b="1" i="1" dirty="0" smtClean="0"/>
              <a:t/>
            </a:r>
            <a:br>
              <a:rPr lang="ru-RU" sz="1600" b="1" i="1" dirty="0" smtClean="0"/>
            </a:br>
            <a:r>
              <a:rPr lang="ru-RU" sz="1800" b="1" i="1" dirty="0" err="1" smtClean="0"/>
              <a:t>Еленская</a:t>
            </a:r>
            <a:r>
              <a:rPr lang="ru-RU" sz="1800" b="1" i="1" dirty="0" smtClean="0"/>
              <a:t> Магдалена</a:t>
            </a:r>
            <a:br>
              <a:rPr lang="ru-RU" sz="1800" b="1" i="1" dirty="0" smtClean="0"/>
            </a:br>
            <a:r>
              <a:rPr lang="ru-RU" sz="1800" b="1" i="1" dirty="0" err="1" smtClean="0"/>
              <a:t>Архистория</a:t>
            </a:r>
            <a:r>
              <a:rPr lang="ru-RU" sz="1800" b="1" i="1" dirty="0" smtClean="0"/>
              <a:t>. Рассказы об архитектуре </a:t>
            </a:r>
            <a:r>
              <a:rPr lang="ru-RU" sz="1800" b="1" dirty="0" smtClean="0"/>
              <a:t>0+</a:t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dirty="0" smtClean="0"/>
              <a:t>Рассказы о самых известных в истории архитектуры постройках от древности до новейшего времени: в чем их уникальность и новизна, кем и по какому поводу они были построены, какие интересные факты связаны с ними. </a:t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Содержание условно можно разделить на три раздела: материалы (камень, кирпич, бетон, стекло), постройки (дом, башня, мост, арка, купол, центрическое сооружение и базилика) и персоны (</a:t>
            </a:r>
            <a:r>
              <a:rPr lang="ru-RU" sz="1800" dirty="0" err="1" smtClean="0"/>
              <a:t>Притцкеровская</a:t>
            </a:r>
            <a:r>
              <a:rPr lang="ru-RU" sz="1800" dirty="0" smtClean="0"/>
              <a:t> премия).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/>
          </a:p>
        </p:txBody>
      </p:sp>
      <p:pic>
        <p:nvPicPr>
          <p:cNvPr id="16386" name="Picture 2" descr="C:\Users\Для сотрудников\Desktop\записная 2508\10205377-1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7"/>
            <a:ext cx="2646294" cy="3528392"/>
          </a:xfrm>
          <a:prstGeom prst="rect">
            <a:avLst/>
          </a:prstGeom>
          <a:noFill/>
        </p:spPr>
      </p:pic>
      <p:pic>
        <p:nvPicPr>
          <p:cNvPr id="16388" name="Picture 4" descr="C:\Users\Для сотрудников\Desktop\записная 2508\38760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933056"/>
            <a:ext cx="4032448" cy="2735406"/>
          </a:xfrm>
          <a:prstGeom prst="rect">
            <a:avLst/>
          </a:prstGeom>
          <a:noFill/>
        </p:spPr>
      </p:pic>
      <p:pic>
        <p:nvPicPr>
          <p:cNvPr id="16389" name="Picture 5" descr="C:\Users\Для сотрудников\Desktop\записная 2508\pagephotos_4132_5e7499a592008f53a18bbcf02dc9049a2ca1d801e09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833664"/>
            <a:ext cx="4032448" cy="30243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3968" y="620688"/>
            <a:ext cx="4258816" cy="5472608"/>
          </a:xfrm>
        </p:spPr>
        <p:txBody>
          <a:bodyPr>
            <a:normAutofit fontScale="90000"/>
          </a:bodyPr>
          <a:lstStyle/>
          <a:p>
            <a:pPr algn="l"/>
            <a:r>
              <a:rPr lang="ru-RU" sz="1800" b="1" i="1" dirty="0" err="1" smtClean="0"/>
              <a:t>Эртимо</a:t>
            </a:r>
            <a:r>
              <a:rPr lang="ru-RU" sz="1800" b="1" i="1" dirty="0" smtClean="0"/>
              <a:t> </a:t>
            </a:r>
            <a:r>
              <a:rPr lang="ru-RU" sz="1800" b="1" i="1" dirty="0" err="1" smtClean="0"/>
              <a:t>Лаура</a:t>
            </a:r>
            <a:r>
              <a:rPr lang="ru-RU" sz="1800" b="1" i="1" dirty="0" smtClean="0"/>
              <a:t>, </a:t>
            </a:r>
            <a:r>
              <a:rPr lang="ru-RU" sz="1800" b="1" i="1" dirty="0" err="1" smtClean="0"/>
              <a:t>Континен</a:t>
            </a:r>
            <a:r>
              <a:rPr lang="ru-RU" sz="1800" b="1" i="1" dirty="0" smtClean="0"/>
              <a:t> </a:t>
            </a:r>
            <a:r>
              <a:rPr lang="ru-RU" sz="1800" b="1" i="1" dirty="0" err="1" smtClean="0"/>
              <a:t>Сату</a:t>
            </a: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>Вода. Книга о самом важном веществе в мире. 6+</a:t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dirty="0" smtClean="0"/>
              <a:t>Информативная детская энциклопедия, рассказывающая о роли и свойствах воды в природе и жизни человека. </a:t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Какие физические и химические процессы в природе связаны с водой и как?</a:t>
            </a:r>
            <a:br>
              <a:rPr lang="ru-RU" sz="1800" dirty="0" smtClean="0"/>
            </a:br>
            <a:r>
              <a:rPr lang="ru-RU" sz="1800" dirty="0" smtClean="0"/>
              <a:t>Как вода влияет на географию? </a:t>
            </a:r>
            <a:br>
              <a:rPr lang="ru-RU" sz="1800" dirty="0" smtClean="0"/>
            </a:br>
            <a:r>
              <a:rPr lang="ru-RU" sz="1800" dirty="0" smtClean="0"/>
              <a:t>Какие особенности характерны для морской флоры и фауны? </a:t>
            </a:r>
            <a:br>
              <a:rPr lang="ru-RU" sz="1800" dirty="0" smtClean="0"/>
            </a:br>
            <a:r>
              <a:rPr lang="ru-RU" sz="1800" dirty="0" smtClean="0"/>
              <a:t>Как устроена канализация? </a:t>
            </a:r>
            <a:br>
              <a:rPr lang="ru-RU" sz="1800" dirty="0" smtClean="0"/>
            </a:br>
            <a:r>
              <a:rPr lang="ru-RU" sz="1800" dirty="0" smtClean="0"/>
              <a:t>Как используется вода в промышленности и сколько литров требуется для производства одной футболки?</a:t>
            </a:r>
            <a:br>
              <a:rPr lang="ru-RU" sz="1800" dirty="0" smtClean="0"/>
            </a:br>
            <a:r>
              <a:rPr lang="ru-RU" sz="1800" dirty="0" smtClean="0"/>
              <a:t>Какие мифы и легенды о воде существуют у разных народов? И т.д. </a:t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Усвоить научные сведения помогают схемы, комиксы, игры, </a:t>
            </a:r>
            <a:r>
              <a:rPr lang="ru-RU" sz="1800" dirty="0" err="1" smtClean="0"/>
              <a:t>инфографики</a:t>
            </a:r>
            <a:r>
              <a:rPr lang="ru-RU" sz="1800" dirty="0" smtClean="0"/>
              <a:t> </a:t>
            </a:r>
            <a:r>
              <a:rPr lang="ru-RU" sz="1800" smtClean="0"/>
              <a:t>и иллюстрации.</a:t>
            </a: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600" b="1" dirty="0" smtClean="0"/>
              <a:t/>
            </a:r>
            <a:br>
              <a:rPr lang="ru-RU" sz="1600" b="1" dirty="0" smtClean="0"/>
            </a:br>
            <a:endParaRPr lang="ru-RU" sz="1600" b="1" dirty="0"/>
          </a:p>
        </p:txBody>
      </p:sp>
      <p:pic>
        <p:nvPicPr>
          <p:cNvPr id="20482" name="Picture 2" descr="C:\Users\Для сотрудников\Desktop\записная 2508\voda-kniga-o-samom-vazhnom-veshchestve-v-mir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3240360" cy="39894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2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Если у вас есть вопросы, с удовольствием отвечу.</a:t>
            </a:r>
            <a:br>
              <a:rPr lang="ru-RU" sz="2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ru-RU" sz="2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пишите на</a:t>
            </a:r>
            <a:r>
              <a:rPr lang="en-US" sz="2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 e-mail</a:t>
            </a:r>
            <a:r>
              <a:rPr lang="ru-RU" sz="2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2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bookmarathon@mail.ru</a:t>
            </a:r>
            <a:endParaRPr lang="ru-RU" sz="2200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И пусть </a:t>
            </a:r>
            <a:r>
              <a:rPr lang="ru-RU" sz="3600" dirty="0" err="1" smtClean="0"/>
              <a:t>нон-фикшна</a:t>
            </a:r>
            <a:r>
              <a:rPr lang="ru-RU" sz="3600" dirty="0" smtClean="0"/>
              <a:t> в вашей читательской жизни будет много =)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/>
          <a:srcRect t="49797"/>
          <a:stretch>
            <a:fillRect/>
          </a:stretch>
        </p:blipFill>
        <p:spPr bwMode="auto">
          <a:xfrm>
            <a:off x="0" y="4572008"/>
            <a:ext cx="9144000" cy="2285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4553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7" name="Группа 6"/>
          <p:cNvGrpSpPr/>
          <p:nvPr/>
        </p:nvGrpSpPr>
        <p:grpSpPr>
          <a:xfrm>
            <a:off x="107141" y="892952"/>
            <a:ext cx="8929718" cy="5072097"/>
            <a:chOff x="428595" y="285727"/>
            <a:chExt cx="9644130" cy="5572165"/>
          </a:xfrm>
        </p:grpSpPr>
        <p:pic>
          <p:nvPicPr>
            <p:cNvPr id="2" name="Рисунок 1" descr="IMG_20210827_112807.jpg"/>
            <p:cNvPicPr>
              <a:picLocks noChangeAspect="1"/>
            </p:cNvPicPr>
            <p:nvPr/>
          </p:nvPicPr>
          <p:blipFill>
            <a:blip r:embed="rId3" cstate="print"/>
            <a:srcRect l="26109" r="10750" b="10683"/>
            <a:stretch>
              <a:fillRect/>
            </a:stretch>
          </p:blipFill>
          <p:spPr>
            <a:xfrm rot="5400000">
              <a:off x="595061" y="333576"/>
              <a:ext cx="5357850" cy="5690781"/>
            </a:xfrm>
            <a:prstGeom prst="rect">
              <a:avLst/>
            </a:prstGeom>
          </p:spPr>
        </p:pic>
        <p:pic>
          <p:nvPicPr>
            <p:cNvPr id="3" name="Рисунок 2" descr="IMG_20210827_112817.jpg"/>
            <p:cNvPicPr>
              <a:picLocks noChangeAspect="1"/>
            </p:cNvPicPr>
            <p:nvPr/>
          </p:nvPicPr>
          <p:blipFill>
            <a:blip r:embed="rId4" cstate="print"/>
            <a:srcRect l="15037" r="20454" b="24648"/>
            <a:stretch>
              <a:fillRect/>
            </a:stretch>
          </p:blipFill>
          <p:spPr>
            <a:xfrm rot="5400000">
              <a:off x="5103863" y="611118"/>
              <a:ext cx="5294253" cy="464347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Группа 22"/>
          <p:cNvGrpSpPr/>
          <p:nvPr/>
        </p:nvGrpSpPr>
        <p:grpSpPr>
          <a:xfrm rot="21285650">
            <a:off x="208271" y="714356"/>
            <a:ext cx="8798644" cy="4929222"/>
            <a:chOff x="208271" y="714356"/>
            <a:chExt cx="8798644" cy="4929222"/>
          </a:xfrm>
        </p:grpSpPr>
        <p:sp>
          <p:nvSpPr>
            <p:cNvPr id="24" name="Прямоугольник 23"/>
            <p:cNvSpPr/>
            <p:nvPr/>
          </p:nvSpPr>
          <p:spPr>
            <a:xfrm rot="21359838">
              <a:off x="208271" y="872581"/>
              <a:ext cx="8786874" cy="4572032"/>
            </a:xfrm>
            <a:prstGeom prst="rect">
              <a:avLst/>
            </a:prstGeom>
            <a:noFill/>
            <a:ln w="952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357158" y="714356"/>
              <a:ext cx="8572560" cy="492922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220041" y="918960"/>
              <a:ext cx="8786874" cy="4572032"/>
            </a:xfrm>
            <a:prstGeom prst="rect">
              <a:avLst/>
            </a:pr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0490" name="Picture 10" descr="C:\Users\Библиотекарь\Downloads\вирусы.png"/>
          <p:cNvPicPr>
            <a:picLocks noChangeAspect="1" noChangeArrowheads="1"/>
          </p:cNvPicPr>
          <p:nvPr/>
        </p:nvPicPr>
        <p:blipFill>
          <a:blip r:embed="rId2"/>
          <a:srcRect t="6903"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15" name="Рисунок 14" descr="IMG_20210827_134112.jpg"/>
          <p:cNvPicPr>
            <a:picLocks noChangeAspect="1"/>
          </p:cNvPicPr>
          <p:nvPr/>
        </p:nvPicPr>
        <p:blipFill>
          <a:blip r:embed="rId3" cstate="print"/>
          <a:srcRect l="4358" t="17605" r="4314" b="17698"/>
          <a:stretch>
            <a:fillRect/>
          </a:stretch>
        </p:blipFill>
        <p:spPr>
          <a:xfrm rot="10975233">
            <a:off x="301655" y="933736"/>
            <a:ext cx="8729720" cy="464346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21359838">
            <a:off x="208271" y="872581"/>
            <a:ext cx="8786874" cy="4572032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57158" y="714356"/>
            <a:ext cx="8572560" cy="492922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490" name="Picture 10" descr="C:\Users\Библиотекарь\Downloads\вирусы.png"/>
          <p:cNvPicPr>
            <a:picLocks noChangeAspect="1" noChangeArrowheads="1"/>
          </p:cNvPicPr>
          <p:nvPr/>
        </p:nvPicPr>
        <p:blipFill>
          <a:blip r:embed="rId2"/>
          <a:srcRect t="6903"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4" name="Рисунок 3" descr="IMG_20210827_134131.jpg"/>
          <p:cNvPicPr>
            <a:picLocks noChangeAspect="1"/>
          </p:cNvPicPr>
          <p:nvPr/>
        </p:nvPicPr>
        <p:blipFill>
          <a:blip r:embed="rId3" cstate="print"/>
          <a:srcRect l="7675" t="15898" r="854" b="22475"/>
          <a:stretch>
            <a:fillRect/>
          </a:stretch>
        </p:blipFill>
        <p:spPr>
          <a:xfrm rot="10626231">
            <a:off x="318869" y="1000628"/>
            <a:ext cx="8614094" cy="435771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20041" y="918960"/>
            <a:ext cx="8786874" cy="4572032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Atlas </a:t>
            </a:r>
            <a:r>
              <a:rPr lang="en-US" sz="2400" dirty="0" err="1" smtClean="0"/>
              <a:t>obscura</a:t>
            </a:r>
            <a:r>
              <a:rPr lang="en-US" sz="2400" dirty="0" smtClean="0"/>
              <a:t> </a:t>
            </a:r>
            <a:r>
              <a:rPr lang="ru-RU" dirty="0" smtClean="0"/>
              <a:t>для детей</a:t>
            </a:r>
            <a:endParaRPr lang="ru-RU" sz="2200" dirty="0"/>
          </a:p>
        </p:txBody>
      </p:sp>
      <p:pic>
        <p:nvPicPr>
          <p:cNvPr id="7" name="Содержимое 6" descr="127616.750x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46927" y="273050"/>
            <a:ext cx="4367995" cy="5853113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000" dirty="0" err="1" smtClean="0"/>
              <a:t>Дилан</a:t>
            </a:r>
            <a:r>
              <a:rPr lang="ru-RU" sz="2000" dirty="0" smtClean="0"/>
              <a:t> </a:t>
            </a:r>
            <a:r>
              <a:rPr lang="ru-RU" sz="2000" dirty="0" err="1" smtClean="0"/>
              <a:t>Тюрас</a:t>
            </a:r>
            <a:r>
              <a:rPr lang="ru-RU" sz="2000" dirty="0" smtClean="0"/>
              <a:t>, </a:t>
            </a:r>
            <a:r>
              <a:rPr lang="ru-RU" sz="2000" dirty="0" err="1" smtClean="0"/>
              <a:t>Розмари</a:t>
            </a:r>
            <a:r>
              <a:rPr lang="ru-RU" sz="2000" dirty="0" smtClean="0"/>
              <a:t> </a:t>
            </a:r>
            <a:r>
              <a:rPr lang="ru-RU" sz="2000" dirty="0" err="1" smtClean="0"/>
              <a:t>Моско</a:t>
            </a:r>
            <a:endParaRPr lang="ru-RU" sz="2000" dirty="0" smtClean="0"/>
          </a:p>
          <a:p>
            <a:r>
              <a:rPr lang="ru-RU" sz="2000" b="1" dirty="0" smtClean="0"/>
              <a:t>Манн, Иванов и Фербер</a:t>
            </a:r>
            <a:endParaRPr lang="ru-RU" sz="2000" b="1" dirty="0"/>
          </a:p>
        </p:txBody>
      </p:sp>
      <p:pic>
        <p:nvPicPr>
          <p:cNvPr id="5" name="Picture 2" descr="https://yt3.ggpht.com/a/AATXAJwsnq4kl7xlu3jQB-8Yqa0IBBCnHaLWcynRDuo0=s900-c-k-c0xffffffff-no-rj-m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72528" y="6286520"/>
            <a:ext cx="487335" cy="4873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-96452" y="-3073"/>
            <a:ext cx="5082402" cy="6789659"/>
            <a:chOff x="-96452" y="-3073"/>
            <a:chExt cx="5082402" cy="6789659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142844" y="142852"/>
              <a:ext cx="4714908" cy="6643734"/>
            </a:xfrm>
            <a:prstGeom prst="rect">
              <a:avLst/>
            </a:pr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 rot="21435285">
              <a:off x="205136" y="-3073"/>
              <a:ext cx="4780814" cy="6693675"/>
            </a:xfrm>
            <a:prstGeom prst="rect">
              <a:avLst/>
            </a:prstGeom>
            <a:noFill/>
            <a:ln w="952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 rot="21395135">
              <a:off x="-96452" y="205761"/>
              <a:ext cx="5035872" cy="6508053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Рисунок 4" descr="Рисунок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142852"/>
            <a:ext cx="4586952" cy="6613920"/>
          </a:xfrm>
          <a:prstGeom prst="rect">
            <a:avLst/>
          </a:prstGeom>
        </p:spPr>
      </p:pic>
      <p:pic>
        <p:nvPicPr>
          <p:cNvPr id="21507" name="Picture 3" descr="C:\Users\Библиотекарь\Downloads\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496" y="-142900"/>
            <a:ext cx="5372100" cy="74390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3857620" y="0"/>
            <a:ext cx="5082402" cy="6789659"/>
            <a:chOff x="-96452" y="-3073"/>
            <a:chExt cx="5082402" cy="6789659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42844" y="142852"/>
              <a:ext cx="4714908" cy="6643734"/>
            </a:xfrm>
            <a:prstGeom prst="rect">
              <a:avLst/>
            </a:pr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рямоугольник 3"/>
            <p:cNvSpPr/>
            <p:nvPr/>
          </p:nvSpPr>
          <p:spPr>
            <a:xfrm rot="21435285">
              <a:off x="205136" y="-3073"/>
              <a:ext cx="4780814" cy="6693675"/>
            </a:xfrm>
            <a:prstGeom prst="rect">
              <a:avLst/>
            </a:prstGeom>
            <a:noFill/>
            <a:ln w="952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/>
            <p:cNvSpPr/>
            <p:nvPr/>
          </p:nvSpPr>
          <p:spPr>
            <a:xfrm rot="21395135">
              <a:off x="-96452" y="205761"/>
              <a:ext cx="5035872" cy="6508053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Зло не дремлет</a:t>
            </a:r>
            <a:endParaRPr lang="ru-RU" dirty="0"/>
          </a:p>
        </p:txBody>
      </p:sp>
      <p:pic>
        <p:nvPicPr>
          <p:cNvPr id="10" name="Содержимое 9" descr="Рисунок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57686" y="142852"/>
            <a:ext cx="4286280" cy="6550029"/>
          </a:xfrm>
        </p:spPr>
      </p:pic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ru-RU" sz="2000" dirty="0" smtClean="0"/>
              <a:t>Кровавый водопад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Место падения Тунгусского метеорита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Катакомбы капуцинов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Кладбище </a:t>
            </a:r>
            <a:r>
              <a:rPr lang="ru-RU" sz="2000" dirty="0" err="1" smtClean="0"/>
              <a:t>Труньян</a:t>
            </a:r>
            <a:endParaRPr lang="ru-RU" sz="2000" dirty="0" smtClean="0"/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Змеиный остров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Остров </a:t>
            </a:r>
            <a:r>
              <a:rPr lang="ru-RU" sz="2000" dirty="0" err="1" smtClean="0"/>
              <a:t>Аогасима</a:t>
            </a:r>
            <a:endParaRPr lang="ru-RU" sz="2000" dirty="0" smtClean="0"/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Вечная гроза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Хранилище «Кактус»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«Дверь в преисподнюю»</a:t>
            </a:r>
            <a:endParaRPr lang="ru-RU" sz="2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0"/>
            <a:ext cx="5082402" cy="6789659"/>
            <a:chOff x="-96452" y="-3073"/>
            <a:chExt cx="5082402" cy="6789659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42844" y="142852"/>
              <a:ext cx="4714908" cy="6643734"/>
            </a:xfrm>
            <a:prstGeom prst="rect">
              <a:avLst/>
            </a:pr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рямоугольник 3"/>
            <p:cNvSpPr/>
            <p:nvPr/>
          </p:nvSpPr>
          <p:spPr>
            <a:xfrm rot="21435285">
              <a:off x="205136" y="-3073"/>
              <a:ext cx="4780814" cy="6693675"/>
            </a:xfrm>
            <a:prstGeom prst="rect">
              <a:avLst/>
            </a:prstGeom>
            <a:noFill/>
            <a:ln w="952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/>
            <p:cNvSpPr/>
            <p:nvPr/>
          </p:nvSpPr>
          <p:spPr>
            <a:xfrm rot="21395135">
              <a:off x="-96452" y="205761"/>
              <a:ext cx="5035872" cy="6508053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3554" name="Picture 2" descr="\\Server\общая\Для ''Абонемент 11-16''\аня\2021\методическое\Понедельник начинается с книг нон-фикшн\27-08-2021_09-05-57\IMG_20210827_113506.jpg"/>
          <p:cNvPicPr>
            <a:picLocks noChangeAspect="1" noChangeArrowheads="1"/>
          </p:cNvPicPr>
          <p:nvPr/>
        </p:nvPicPr>
        <p:blipFill>
          <a:blip r:embed="rId2" cstate="print"/>
          <a:srcRect l="7666" t="11239" r="16927" b="20048"/>
          <a:stretch>
            <a:fillRect/>
          </a:stretch>
        </p:blipFill>
        <p:spPr bwMode="auto">
          <a:xfrm rot="5400000">
            <a:off x="-648470" y="1219918"/>
            <a:ext cx="6368974" cy="4357718"/>
          </a:xfrm>
          <a:prstGeom prst="rect">
            <a:avLst/>
          </a:prstGeom>
          <a:noFill/>
        </p:spPr>
      </p:pic>
      <p:pic>
        <p:nvPicPr>
          <p:cNvPr id="14" name="Picture 3" descr="C:\Users\Библиотекарь\Downloads\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2" y="-357214"/>
            <a:ext cx="5372100" cy="74390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190</Words>
  <PresentationFormat>Экран (4:3)</PresentationFormat>
  <Paragraphs>39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Понедельник начинается с книг</vt:lpstr>
      <vt:lpstr>Хворые истории от чумы до коронавируса</vt:lpstr>
      <vt:lpstr>Слайд 3</vt:lpstr>
      <vt:lpstr>Слайд 4</vt:lpstr>
      <vt:lpstr>Слайд 5</vt:lpstr>
      <vt:lpstr>Atlas obscura для детей</vt:lpstr>
      <vt:lpstr>Слайд 7</vt:lpstr>
      <vt:lpstr>Зло не дремлет</vt:lpstr>
      <vt:lpstr>Слайд 9</vt:lpstr>
      <vt:lpstr>Загадки Вселенной</vt:lpstr>
      <vt:lpstr>Слайд 11</vt:lpstr>
      <vt:lpstr>Слайд 12</vt:lpstr>
      <vt:lpstr>Рацио! Нормальные объяснения «аномальных» событий</vt:lpstr>
      <vt:lpstr>Слайд 14</vt:lpstr>
      <vt:lpstr>С востока на запад: путешествие письма в бутылке</vt:lpstr>
      <vt:lpstr>Слайд 16</vt:lpstr>
      <vt:lpstr>Слайд 17</vt:lpstr>
      <vt:lpstr>Слайд 18</vt:lpstr>
      <vt:lpstr>Слайд 19</vt:lpstr>
      <vt:lpstr>    Зартайская Ирина «Истории для юных бунтарок» Чуприн Андрей «Истории для юных бунтарей» 0+  Вдохновляющие истории о жизни выдающихся мужчин и женщин: полководцы, ученые, писатели и поэты, художники, дизайнеры и космические первопроходцы.   Они жили в разные эпохи, принадлежали к разным национальностям, имели разные профессии, но сумели осуществить своё призвание, опередить время и вписать свои имена в историю человечества.   Каждый из них был самым первым в том или ином деле, каждый из них совершил прорыв и остался в памяти потомков. Как им это удалось? </vt:lpstr>
      <vt:lpstr>Слайд 21</vt:lpstr>
      <vt:lpstr>    Книги серии «Уроки жизни» 6+  На примере биографий современников, внёсших вклад в развитие науки, литературы, технологий, искусства, бизнеса, рассказывается какие качества помогают достичь успеха и реализовать себя в жизни.   Каждая книга — доказательство того, что независимо от стартовых возможностей, великие мечты сбываются. Пока вы не сдаетесь.    </vt:lpstr>
      <vt:lpstr>Слайд 23</vt:lpstr>
      <vt:lpstr>   Рапопорт Анна Pro телефон 12+  В книге: - ёмкая информация с любопытными и неожиданными фактами из истории телефонной связи от первого аппарата Александра Белла до новейших смартфонов;   - уникальный визуальный ряд (архивные фотографии и фотографии, сделанные специально для книги в московском «Музее истории телефонов») .    </vt:lpstr>
      <vt:lpstr>Пэтчин Джастин, Хиндуя Самир Написанное останется  12+   Информация о том, как обезопасить себя от утечки личных данных и кибербуллинга, как самому вести себя корректно в интернете или помочь попавшим в беду сверстникам.   Книга поможет подросткам выстроить вокруг себя безопасную здоровую среду, научит проводить время в онлайне продуктивно.  Она включает десятки реальных историй подростков, которые столкнулись с кибербуллингом и готовы поделиться собственным опытом.  Книга написана мировыми экспертами в области детской психологии и цифрового поведения.     </vt:lpstr>
      <vt:lpstr>Пальцев Михаил, Кветной Игорь Путешествие по миру медицины: от древнейших времен до наших дней. 12+  Авторы — доктора медицинских наук— увлекательно, подробно и доступно рассказывают об истории развития врачевания, тайнах человеческого организма, поиске причин болезней, о создании чудесных лекарств.     </vt:lpstr>
      <vt:lpstr> Еленская Магдалена Архистория. Рассказы об архитектуре 0+  Рассказы о самых известных в истории архитектуры постройках от древности до новейшего времени: в чем их уникальность и новизна, кем и по какому поводу они были построены, какие интересные факты связаны с ними.   Содержание условно можно разделить на три раздела: материалы (камень, кирпич, бетон, стекло), постройки (дом, башня, мост, арка, купол, центрическое сооружение и базилика) и персоны (Притцкеровская премия).   </vt:lpstr>
      <vt:lpstr>Эртимо Лаура, Континен Сату Вода. Книга о самом важном веществе в мире. 6+  Информативная детская энциклопедия, рассказывающая о роли и свойствах воды в природе и жизни человека.   Какие физические и химические процессы в природе связаны с водой и как? Как вода влияет на географию?  Какие особенности характерны для морской флоры и фауны?  Как устроена канализация?  Как используется вода в промышленности и сколько литров требуется для производства одной футболки? Какие мифы и легенды о воде существуют у разных народов? И т.д.   Усвоить научные сведения помогают схемы, комиксы, игры, инфографики и иллюстрации.  </vt:lpstr>
      <vt:lpstr> Если у вас есть вопросы, с удовольствием отвечу. пишите на e-mail: bookmarathon@mail.ru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Понедельник начинается с книг</dc:title>
  <dc:creator>Библиотекарь</dc:creator>
  <cp:lastModifiedBy>Библиотекарь</cp:lastModifiedBy>
  <cp:revision>26</cp:revision>
  <dcterms:created xsi:type="dcterms:W3CDTF">2021-08-27T05:55:46Z</dcterms:created>
  <dcterms:modified xsi:type="dcterms:W3CDTF">2021-08-30T07:51:40Z</dcterms:modified>
</cp:coreProperties>
</file>